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7"/>
  </p:notesMasterIdLst>
  <p:sldIdLst>
    <p:sldId id="256" r:id="rId2"/>
    <p:sldId id="257" r:id="rId3"/>
    <p:sldId id="258" r:id="rId4"/>
    <p:sldId id="259" r:id="rId5"/>
    <p:sldId id="270" r:id="rId6"/>
    <p:sldId id="260" r:id="rId7"/>
    <p:sldId id="261" r:id="rId8"/>
    <p:sldId id="262" r:id="rId9"/>
    <p:sldId id="266" r:id="rId10"/>
    <p:sldId id="267" r:id="rId11"/>
    <p:sldId id="268" r:id="rId12"/>
    <p:sldId id="265" r:id="rId13"/>
    <p:sldId id="263" r:id="rId14"/>
    <p:sldId id="26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739" autoAdjust="0"/>
  </p:normalViewPr>
  <p:slideViewPr>
    <p:cSldViewPr snapToGrid="0" snapToObjects="1">
      <p:cViewPr varScale="1">
        <p:scale>
          <a:sx n="102" d="100"/>
          <a:sy n="102" d="100"/>
        </p:scale>
        <p:origin x="-18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76DC3-C081-BC4B-8296-B6DF8E7A86D7}"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D609E-B5A0-4746-AF31-9307C881076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4028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9" Type="http://schemas.openxmlformats.org/officeDocument/2006/relationships/hyperlink" Target="http://en.wikipedia.org/wiki/Richmond_(British_Columbia_federal_electoral_district)" TargetMode="External"/><Relationship Id="rId7" Type="http://schemas.openxmlformats.org/officeDocument/2006/relationships/hyperlink" Target="http://en.wikipedia.org/wiki/Head_tax_(Canada)%23cite_note-CCNC-13" TargetMode="External"/><Relationship Id="rId43" Type="http://schemas.openxmlformats.org/officeDocument/2006/relationships/hyperlink" Target="http://en.wikipedia.org/wiki/Minister_of_Canadian_Heritage" TargetMode="External"/><Relationship Id="rId25" Type="http://schemas.openxmlformats.org/officeDocument/2006/relationships/hyperlink" Target="http://en.wikipedia.org/wiki/Private_member's_bill" TargetMode="External"/><Relationship Id="rId10" Type="http://schemas.openxmlformats.org/officeDocument/2006/relationships/hyperlink" Target="http://en.wikipedia.org/wiki/Jean_Chr%C3%A9tien" TargetMode="External"/><Relationship Id="rId50" Type="http://schemas.openxmlformats.org/officeDocument/2006/relationships/hyperlink" Target="http://en.wikipedia.org/wiki/Micha%C3%ABlle_Jean" TargetMode="External"/><Relationship Id="rId17" Type="http://schemas.openxmlformats.org/officeDocument/2006/relationships/hyperlink" Target="http://en.wikipedia.org/wiki/Head_tax_(Canada)%23cite_note-16" TargetMode="External"/><Relationship Id="rId9" Type="http://schemas.openxmlformats.org/officeDocument/2006/relationships/hyperlink" Target="http://en.wikipedia.org/wiki/Brian_Mulroney" TargetMode="External"/><Relationship Id="rId18" Type="http://schemas.openxmlformats.org/officeDocument/2006/relationships/hyperlink" Target="http://en.wikipedia.org/wiki/Harley_Davidson" TargetMode="External"/><Relationship Id="rId27" Type="http://schemas.openxmlformats.org/officeDocument/2006/relationships/hyperlink" Target="http://en.wikipedia.org/wiki/New_Democratic_Party" TargetMode="External"/><Relationship Id="rId14" Type="http://schemas.openxmlformats.org/officeDocument/2006/relationships/hyperlink" Target="http://en.wikipedia.org/wiki/World_War_II" TargetMode="External"/><Relationship Id="rId4" Type="http://schemas.openxmlformats.org/officeDocument/2006/relationships/hyperlink" Target="http://en.wikipedia.org/wiki/Margaret_Mitchell" TargetMode="External"/><Relationship Id="rId28" Type="http://schemas.openxmlformats.org/officeDocument/2006/relationships/hyperlink" Target="http://en.wikipedia.org/wiki/Bloc_Qu%C3%A9b%C3%A9cois" TargetMode="External"/><Relationship Id="rId45" Type="http://schemas.openxmlformats.org/officeDocument/2006/relationships/hyperlink" Target="http://en.wikipedia.org/wiki/Parliamentary_Secretary" TargetMode="External"/><Relationship Id="rId42" Type="http://schemas.openxmlformats.org/officeDocument/2006/relationships/hyperlink" Target="http://en.wikipedia.org/wiki/Head_tax_(Canada)%23cite_note-19" TargetMode="External"/><Relationship Id="rId6" Type="http://schemas.openxmlformats.org/officeDocument/2006/relationships/hyperlink" Target="http://en.wikipedia.org/wiki/Head_tax_(Canada)%23cite_note-12" TargetMode="External"/><Relationship Id="rId49" Type="http://schemas.openxmlformats.org/officeDocument/2006/relationships/hyperlink" Target="http://en.wikipedia.org/wiki/Governor_General_of_Canada" TargetMode="External"/><Relationship Id="rId44" Type="http://schemas.openxmlformats.org/officeDocument/2006/relationships/hyperlink" Target="http://en.wikipedia.org/wiki/Bev_Oda" TargetMode="External"/><Relationship Id="rId19" Type="http://schemas.openxmlformats.org/officeDocument/2006/relationships/hyperlink" Target="http://en.wikipedia.org/wiki/Head_tax_(Canada)%23cite_note-17" TargetMode="External"/><Relationship Id="rId38" Type="http://schemas.openxmlformats.org/officeDocument/2006/relationships/hyperlink" Target="http://en.wikipedia.org/wiki/David_Emerson" TargetMode="External"/><Relationship Id="rId20" Type="http://schemas.openxmlformats.org/officeDocument/2006/relationships/hyperlink" Target="http://en.wikipedia.org/w/index.php?title=Head_tax_(Canada)&amp;action=edit&amp;section=3" TargetMode="External"/><Relationship Id="rId2" Type="http://schemas.openxmlformats.org/officeDocument/2006/relationships/slide" Target="../slides/slide2.xml"/><Relationship Id="rId46" Type="http://schemas.openxmlformats.org/officeDocument/2006/relationships/hyperlink" Target="http://en.wikipedia.org/wiki/Jason_Kenney" TargetMode="External"/><Relationship Id="rId35" Type="http://schemas.openxmlformats.org/officeDocument/2006/relationships/hyperlink" Target="http://en.wikipedia.org/wiki/Head_tax_(Canada)%23cite_note-18" TargetMode="External"/><Relationship Id="rId51" Type="http://schemas.openxmlformats.org/officeDocument/2006/relationships/hyperlink" Target="http://en.wikipedia.org/wiki/Head_tax_(Canada)%23cite_note-21" TargetMode="External"/><Relationship Id="rId55" Type="http://schemas.openxmlformats.org/officeDocument/2006/relationships/hyperlink" Target="http://en.wikipedia.org/w/index.php?title=Head_tax_(Canada)&amp;action=edit&amp;section=5" TargetMode="External"/><Relationship Id="rId31" Type="http://schemas.openxmlformats.org/officeDocument/2006/relationships/hyperlink" Target="http://en.wikipedia.org/wiki/Conservative_Party_of_Canada" TargetMode="External"/><Relationship Id="rId34" Type="http://schemas.openxmlformats.org/officeDocument/2006/relationships/hyperlink" Target="http://en.wikipedia.org/wiki/Party_platform" TargetMode="External"/><Relationship Id="rId40" Type="http://schemas.openxmlformats.org/officeDocument/2006/relationships/hyperlink" Target="http://en.wikipedia.org/w/index.php?title=Head_tax_(Canada)&amp;action=edit&amp;section=4" TargetMode="External"/><Relationship Id="rId36" Type="http://schemas.openxmlformats.org/officeDocument/2006/relationships/hyperlink" Target="http://en.wikipedia.org/wiki/Riding_(division)" TargetMode="External"/><Relationship Id="rId1" Type="http://schemas.openxmlformats.org/officeDocument/2006/relationships/notesMaster" Target="../notesMasters/notesMaster1.xml"/><Relationship Id="rId24" Type="http://schemas.openxmlformats.org/officeDocument/2006/relationships/hyperlink" Target="http://en.wikipedia.org/wiki/Ministers_of_the_Crown" TargetMode="External"/><Relationship Id="rId47" Type="http://schemas.openxmlformats.org/officeDocument/2006/relationships/hyperlink" Target="http://en.wikipedia.org/wiki/Head_tax_(Canada)%23cite_note-20" TargetMode="External"/><Relationship Id="rId56" Type="http://schemas.openxmlformats.org/officeDocument/2006/relationships/hyperlink" Target="http://en.wikipedia.org/wiki/Wikipedia:Avoid_weasel_words" TargetMode="External"/><Relationship Id="rId48" Type="http://schemas.openxmlformats.org/officeDocument/2006/relationships/hyperlink" Target="http://en.wikipedia.org/wiki/Speech_from_the_Throne" TargetMode="External"/><Relationship Id="rId8" Type="http://schemas.openxmlformats.org/officeDocument/2006/relationships/hyperlink" Target="http://en.wikipedia.org/wiki/Head_tax_(Canada)%23cite_note-14" TargetMode="External"/><Relationship Id="rId13" Type="http://schemas.openxmlformats.org/officeDocument/2006/relationships/hyperlink" Target="http://en.wikipedia.org/wiki/Canadian_Charter_of_Rights_and_Freedoms" TargetMode="External"/><Relationship Id="rId32" Type="http://schemas.openxmlformats.org/officeDocument/2006/relationships/hyperlink" Target="http://en.wikipedia.org/wiki/Stephen_Harper" TargetMode="External"/><Relationship Id="rId37" Type="http://schemas.openxmlformats.org/officeDocument/2006/relationships/hyperlink" Target="http://en.wikipedia.org/wiki/Vancouver-Kingsway" TargetMode="External"/><Relationship Id="rId52" Type="http://schemas.openxmlformats.org/officeDocument/2006/relationships/hyperlink" Target="http://en.wikipedia.org/wiki/Head_tax_(Canada)%23cite_note-22" TargetMode="External"/><Relationship Id="rId54" Type="http://schemas.openxmlformats.org/officeDocument/2006/relationships/hyperlink" Target="http://en.wikipedia.org/wiki/Head_tax_(Canada)%23cite_note-23" TargetMode="External"/><Relationship Id="rId12" Type="http://schemas.openxmlformats.org/officeDocument/2006/relationships/hyperlink" Target="http://en.wikipedia.org/wiki/United_Nations" TargetMode="External"/><Relationship Id="rId3" Type="http://schemas.openxmlformats.org/officeDocument/2006/relationships/hyperlink" Target="http://en.wikipedia.org/wiki/Member_of_Parliament" TargetMode="External"/><Relationship Id="rId23" Type="http://schemas.openxmlformats.org/officeDocument/2006/relationships/hyperlink" Target="http://en.wikipedia.org/wiki/Raymond_Chan" TargetMode="External"/><Relationship Id="rId53" Type="http://schemas.openxmlformats.org/officeDocument/2006/relationships/hyperlink" Target="http://en.wikipedia.org/wiki/Head_tax_(Canada)%23cite_note-inflation-CA-10" TargetMode="External"/><Relationship Id="rId26" Type="http://schemas.openxmlformats.org/officeDocument/2006/relationships/hyperlink" Target="http://en.wikipedia.org/wiki/Canadian_federal_election,_2004" TargetMode="External"/><Relationship Id="rId30" Type="http://schemas.openxmlformats.org/officeDocument/2006/relationships/hyperlink" Target="http://en.wikipedia.org/wiki/Wikipedia:Citation_needed" TargetMode="External"/><Relationship Id="rId11" Type="http://schemas.openxmlformats.org/officeDocument/2006/relationships/hyperlink" Target="http://en.wikipedia.org/wiki/Canadian_Cabinet" TargetMode="External"/><Relationship Id="rId29" Type="http://schemas.openxmlformats.org/officeDocument/2006/relationships/hyperlink" Target="http://en.wikipedia.org/wiki/Canadian_federal_election,_2006" TargetMode="External"/><Relationship Id="rId16" Type="http://schemas.openxmlformats.org/officeDocument/2006/relationships/hyperlink" Target="http://en.wikipedia.org/wiki/Paul_Martin" TargetMode="External"/><Relationship Id="rId33" Type="http://schemas.openxmlformats.org/officeDocument/2006/relationships/hyperlink" Target="http://en.wikipedia.org/wiki/Press_statement" TargetMode="External"/><Relationship Id="rId41" Type="http://schemas.openxmlformats.org/officeDocument/2006/relationships/hyperlink" Target="http://en.wikipedia.org/wiki/Minority_government" TargetMode="External"/><Relationship Id="rId5" Type="http://schemas.openxmlformats.org/officeDocument/2006/relationships/hyperlink" Target="http://en.wikipedia.org/wiki/Canadian_House_of_Commons" TargetMode="External"/><Relationship Id="rId15" Type="http://schemas.openxmlformats.org/officeDocument/2006/relationships/hyperlink" Target="http://en.wikipedia.org/wiki/Head_tax_(Canada)%23cite_note-15" TargetMode="External"/><Relationship Id="rId22" Type="http://schemas.openxmlformats.org/officeDocument/2006/relationships/hyperlink" Target="http://en.wikipedia.org/wiki/Department_of_Canadian_Heritage" TargetMode="External"/><Relationship Id="rId21" Type="http://schemas.openxmlformats.org/officeDocument/2006/relationships/hyperlink" Target="http://en.wikipedia.org/wiki/Queen-in-Counci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 </a:t>
            </a:r>
            <a:r>
              <a:rPr lang="en-US" dirty="0" err="1" smtClean="0"/>
              <a:t>Lumb</a:t>
            </a:r>
            <a:r>
              <a:rPr lang="en-US" dirty="0" smtClean="0"/>
              <a:t> campaigning to save Chinatown</a:t>
            </a:r>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09123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082028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Redress</a:t>
            </a:r>
          </a:p>
          <a:p>
            <a:r>
              <a:rPr lang="en-US" dirty="0" smtClean="0"/>
              <a:t>The modern era redress movement may be traced back to 1984, when Vancouver </a:t>
            </a:r>
            <a:r>
              <a:rPr lang="en-US" dirty="0" smtClean="0">
                <a:hlinkClick r:id="rId3" tooltip="Member of Parliament"/>
              </a:rPr>
              <a:t>Member of Parliament</a:t>
            </a:r>
            <a:r>
              <a:rPr lang="en-US" dirty="0" smtClean="0"/>
              <a:t> (MP) </a:t>
            </a:r>
            <a:r>
              <a:rPr lang="en-US" dirty="0" smtClean="0">
                <a:hlinkClick r:id="rId4" tooltip="Margaret Mitchell"/>
              </a:rPr>
              <a:t>Margaret Mitchell</a:t>
            </a:r>
            <a:r>
              <a:rPr lang="en-US" dirty="0" smtClean="0"/>
              <a:t> raised in the </a:t>
            </a:r>
            <a:r>
              <a:rPr lang="en-US" dirty="0" smtClean="0">
                <a:hlinkClick r:id="rId5" tooltip="Canadian House of Commons"/>
              </a:rPr>
              <a:t>Canadian House of Commons</a:t>
            </a:r>
            <a:r>
              <a:rPr lang="en-US" dirty="0" smtClean="0"/>
              <a:t> the issue of repaying the Chinese Head Tax for two of her constituents.</a:t>
            </a:r>
            <a:r>
              <a:rPr lang="en-US" baseline="30000" dirty="0" smtClean="0">
                <a:hlinkClick r:id="rId6"/>
              </a:rPr>
              <a:t>[13]</a:t>
            </a:r>
            <a:r>
              <a:rPr lang="en-US" dirty="0" smtClean="0"/>
              <a:t> Over 4,000 other head tax payers and their family members then approached the Chinese Canadian National Council (CCNC) and its member organizations across Canada to register their Head Tax certificates and ask CCNC to represent them to lobby the government for redress.</a:t>
            </a:r>
            <a:r>
              <a:rPr lang="en-US" baseline="30000" dirty="0" smtClean="0">
                <a:hlinkClick r:id="rId7"/>
              </a:rPr>
              <a:t>[14]</a:t>
            </a:r>
            <a:r>
              <a:rPr lang="en-US" baseline="30000" dirty="0" smtClean="0">
                <a:hlinkClick r:id="rId8"/>
              </a:rPr>
              <a:t>[15]</a:t>
            </a:r>
            <a:r>
              <a:rPr lang="en-US" dirty="0" smtClean="0"/>
              <a:t> The redress campaign included holding community meetings, gathering support from other groups and prominent people, increasing the media profile, conducting research and published materials, making presentations at schools, etc.</a:t>
            </a:r>
          </a:p>
          <a:p>
            <a:r>
              <a:rPr lang="en-US" dirty="0" smtClean="0"/>
              <a:t>In 1993, then prime minister </a:t>
            </a:r>
            <a:r>
              <a:rPr lang="en-US" dirty="0" smtClean="0">
                <a:hlinkClick r:id="rId9" tooltip="Brian Mulroney"/>
              </a:rPr>
              <a:t>Brian Mulroney</a:t>
            </a:r>
            <a:r>
              <a:rPr lang="en-US" dirty="0" smtClean="0"/>
              <a:t> made an offer of individual medallions, a museum wing, and other collective measures involving several other redress-seeking communities. These were rejected outright by the Chinese Canadian national groups. After </a:t>
            </a:r>
            <a:r>
              <a:rPr lang="en-US" dirty="0" smtClean="0">
                <a:hlinkClick r:id="rId10" tooltip="Jean Chrétien"/>
              </a:rPr>
              <a:t>Jean Chrétien</a:t>
            </a:r>
            <a:r>
              <a:rPr lang="en-US" dirty="0" smtClean="0"/>
              <a:t>, in the same year, replaced Mulroney as prime minister, the </a:t>
            </a:r>
            <a:r>
              <a:rPr lang="en-US" dirty="0" smtClean="0">
                <a:hlinkClick r:id="rId11" tooltip="Canadian Cabinet"/>
              </a:rPr>
              <a:t>Cabinet</a:t>
            </a:r>
            <a:r>
              <a:rPr lang="en-US" dirty="0" smtClean="0"/>
              <a:t> openly refused to provide an apology or redress.</a:t>
            </a:r>
            <a:r>
              <a:rPr lang="en-US" baseline="30000" dirty="0" smtClean="0">
                <a:hlinkClick r:id="rId7"/>
              </a:rPr>
              <a:t>[14]</a:t>
            </a:r>
            <a:r>
              <a:rPr lang="en-US" dirty="0" smtClean="0"/>
              <a:t> Still, the CCNC and its supporters continued to raise the issue whenever they could, including a submission to the </a:t>
            </a:r>
            <a:r>
              <a:rPr lang="en-US" dirty="0" smtClean="0">
                <a:hlinkClick r:id="rId12" tooltip="United Nations"/>
              </a:rPr>
              <a:t>United Nations</a:t>
            </a:r>
            <a:r>
              <a:rPr lang="en-US" dirty="0" smtClean="0"/>
              <a:t> Human Rights Commission and eventually undertaking court action against the Crown-in-Council, arguing that the federal Crown should not be profiting from racism and that it had a responsibility under both the </a:t>
            </a:r>
            <a:r>
              <a:rPr lang="en-US" dirty="0" smtClean="0">
                <a:hlinkClick r:id="rId13" tooltip="Canadian Charter of Rights and Freedoms"/>
              </a:rPr>
              <a:t>Canadian Charter of Rights and Freedoms</a:t>
            </a:r>
            <a:r>
              <a:rPr lang="en-US" dirty="0" smtClean="0"/>
              <a:t> and international human rights law. In addition, the 1988 apology and compensation for the internment of Japanese Canadians during the </a:t>
            </a:r>
            <a:r>
              <a:rPr lang="en-US" dirty="0" smtClean="0">
                <a:hlinkClick r:id="rId14" tooltip="World War II"/>
              </a:rPr>
              <a:t>Second World War</a:t>
            </a:r>
            <a:r>
              <a:rPr lang="en-US" dirty="0" smtClean="0"/>
              <a:t> was regarded as a precedent for redressing other racially motivated policies. The Ontario court declared in 2001 that the government of Canada had no obligation to redress the head tax levied on Chinese immigrants because the Charter had no retroactive application and the case of internment of Japanese Canadians was not a legal precedent. Two appeals in 2002 and 2003 were unsuccessful.</a:t>
            </a:r>
            <a:r>
              <a:rPr lang="en-US" baseline="30000" dirty="0" smtClean="0">
                <a:hlinkClick r:id="rId15"/>
              </a:rPr>
              <a:t>[16]</a:t>
            </a:r>
            <a:endParaRPr lang="en-US" dirty="0" smtClean="0"/>
          </a:p>
          <a:p>
            <a:r>
              <a:rPr lang="en-US" dirty="0" smtClean="0"/>
              <a:t>When </a:t>
            </a:r>
            <a:r>
              <a:rPr lang="en-US" dirty="0" smtClean="0">
                <a:hlinkClick r:id="rId16" tooltip="Paul Martin"/>
              </a:rPr>
              <a:t>Paul Martin</a:t>
            </a:r>
            <a:r>
              <a:rPr lang="en-US" dirty="0" smtClean="0"/>
              <a:t> was appointed prime minister in 2003, there was a sense of urgency as it became clear that there were perhaps only a few dozen surviving Chinese Head Tax payers left and maybe a few hundred spouses or widows. Several national events were </a:t>
            </a:r>
            <a:r>
              <a:rPr lang="en-US" dirty="0" err="1" smtClean="0"/>
              <a:t>organised</a:t>
            </a:r>
            <a:r>
              <a:rPr lang="en-US" dirty="0" smtClean="0"/>
              <a:t> to revitalize the redress campaign:</a:t>
            </a:r>
            <a:r>
              <a:rPr lang="en-US" baseline="30000" dirty="0" smtClean="0">
                <a:hlinkClick r:id="rId17"/>
              </a:rPr>
              <a:t>[17]</a:t>
            </a:r>
            <a:r>
              <a:rPr lang="en-US" dirty="0" smtClean="0"/>
              <a:t> In 2004, </a:t>
            </a:r>
            <a:r>
              <a:rPr lang="en-US" dirty="0" err="1" smtClean="0"/>
              <a:t>Doudou</a:t>
            </a:r>
            <a:r>
              <a:rPr lang="en-US" dirty="0" smtClean="0"/>
              <a:t> </a:t>
            </a:r>
            <a:r>
              <a:rPr lang="en-US" dirty="0" err="1" smtClean="0"/>
              <a:t>Diène</a:t>
            </a:r>
            <a:r>
              <a:rPr lang="en-US" dirty="0" smtClean="0"/>
              <a:t>, the United Nations Special Rapporteur on Racism, Racial Discrimination, Xenophobia and Related Intolerance, concluded that Canada should redress the head tax to Chinese Canadians and, in 2005, </a:t>
            </a:r>
            <a:r>
              <a:rPr lang="en-US" dirty="0" err="1" smtClean="0"/>
              <a:t>Gim</a:t>
            </a:r>
            <a:r>
              <a:rPr lang="en-US" dirty="0" smtClean="0"/>
              <a:t> Wong, an 82-year-old son of two head tax payers and a World War II veteran, conducted a cross-country Ride for Redress on his </a:t>
            </a:r>
            <a:r>
              <a:rPr lang="en-US" dirty="0" smtClean="0">
                <a:hlinkClick r:id="rId18" tooltip="Harley Davidson"/>
              </a:rPr>
              <a:t>Harley Davidson</a:t>
            </a:r>
            <a:r>
              <a:rPr lang="en-US" dirty="0" smtClean="0"/>
              <a:t> motorcycle.</a:t>
            </a:r>
            <a:r>
              <a:rPr lang="en-US" baseline="30000" dirty="0" smtClean="0">
                <a:hlinkClick r:id="rId19"/>
              </a:rPr>
              <a:t>[18]</a:t>
            </a:r>
            <a:endParaRPr lang="en-US" dirty="0" smtClean="0"/>
          </a:p>
          <a:p>
            <a:r>
              <a:rPr lang="en-US" b="1" dirty="0" smtClean="0"/>
              <a:t>[</a:t>
            </a:r>
            <a:r>
              <a:rPr lang="en-US" b="1" dirty="0" smtClean="0">
                <a:hlinkClick r:id="rId20" tooltip="Edit section: Political campaigning"/>
              </a:rPr>
              <a:t>edit</a:t>
            </a:r>
            <a:r>
              <a:rPr lang="en-US" b="1" dirty="0" smtClean="0"/>
              <a:t>] Political campaigning</a:t>
            </a:r>
          </a:p>
          <a:p>
            <a:r>
              <a:rPr lang="en-US" dirty="0" smtClean="0"/>
              <a:t>On November 17, 2005, a group calling itself the National Congress of Chinese Canadians announced that an agreement had been reached between 11 Chinese-Canadian groups and the federal Cabinet, wherein the </a:t>
            </a:r>
            <a:r>
              <a:rPr lang="en-US" dirty="0" smtClean="0">
                <a:hlinkClick r:id="rId21" tooltip="Queen-in-Council"/>
              </a:rPr>
              <a:t>Queen-in-Council</a:t>
            </a:r>
            <a:r>
              <a:rPr lang="en-US" dirty="0" smtClean="0"/>
              <a:t> would pay $12.5 million for the creation of a new non-profit foundation to educate Canadians about anti-Chinese discrimination, with a specific pre-condition that no apology would be expected from any government figure. This upset the CCNC and its affiliates, as this purported deal had been reached without their input, leading to the </a:t>
            </a:r>
            <a:r>
              <a:rPr lang="en-US" dirty="0" smtClean="0">
                <a:hlinkClick r:id="rId22" tooltip="Department of Canadian Heritage"/>
              </a:rPr>
              <a:t>Department of Canadian Heritage</a:t>
            </a:r>
            <a:r>
              <a:rPr lang="en-US" dirty="0" smtClean="0"/>
              <a:t>'s announcement on November 24, 2005, that the agreed upon funding would be reduced to $2.5 million. It was later revealed that </a:t>
            </a:r>
            <a:r>
              <a:rPr lang="en-US" dirty="0" smtClean="0">
                <a:hlinkClick r:id="rId23" tooltip="Raymond Chan"/>
              </a:rPr>
              <a:t>Raymond Chan</a:t>
            </a:r>
            <a:r>
              <a:rPr lang="en-US" dirty="0" smtClean="0"/>
              <a:t>, the government official claiming to have negotiated the deal, had purposely misled both the </a:t>
            </a:r>
            <a:r>
              <a:rPr lang="en-US" dirty="0" smtClean="0">
                <a:hlinkClick r:id="rId24" tooltip="Ministers of the Crown"/>
              </a:rPr>
              <a:t>ministers of the Crown</a:t>
            </a:r>
            <a:r>
              <a:rPr lang="en-US" dirty="0" smtClean="0"/>
              <a:t> and the public and some of the groups named as being party to the agreement stated publicly that their names had been used without permission; several other groups listed did not even exist. Regardless, bill C-333, a </a:t>
            </a:r>
            <a:r>
              <a:rPr lang="en-US" dirty="0" smtClean="0">
                <a:hlinkClick r:id="rId25" tooltip="Private member's bill"/>
              </a:rPr>
              <a:t>private member's bill</a:t>
            </a:r>
            <a:r>
              <a:rPr lang="en-US" dirty="0" smtClean="0"/>
              <a:t>, was tabled in the federal parliament in order to implement the deal in November, 2004, but this bill died when the government fell on November 28, 2005.</a:t>
            </a:r>
          </a:p>
          <a:p>
            <a:r>
              <a:rPr lang="en-US" dirty="0" smtClean="0"/>
              <a:t>As they had done while campaigning for the </a:t>
            </a:r>
            <a:r>
              <a:rPr lang="en-US" dirty="0" smtClean="0">
                <a:hlinkClick r:id="rId26" tooltip="Canadian federal election, 2004"/>
              </a:rPr>
              <a:t>federal election in 2004</a:t>
            </a:r>
            <a:r>
              <a:rPr lang="en-US" dirty="0" smtClean="0"/>
              <a:t>, the </a:t>
            </a:r>
            <a:r>
              <a:rPr lang="en-US" dirty="0" smtClean="0">
                <a:hlinkClick r:id="rId27" tooltip="New Democratic Party"/>
              </a:rPr>
              <a:t>New Democratic Party</a:t>
            </a:r>
            <a:r>
              <a:rPr lang="en-US" dirty="0" smtClean="0"/>
              <a:t> and </a:t>
            </a:r>
            <a:r>
              <a:rPr lang="en-US" dirty="0" smtClean="0">
                <a:hlinkClick r:id="rId28" tooltip="Bloc Québécois"/>
              </a:rPr>
              <a:t>Bloc Québécois</a:t>
            </a:r>
            <a:r>
              <a:rPr lang="en-US" dirty="0" smtClean="0"/>
              <a:t> stated, during the </a:t>
            </a:r>
            <a:r>
              <a:rPr lang="en-US" dirty="0" err="1" smtClean="0"/>
              <a:t>leadup</a:t>
            </a:r>
            <a:r>
              <a:rPr lang="en-US" dirty="0" smtClean="0"/>
              <a:t> to the </a:t>
            </a:r>
            <a:r>
              <a:rPr lang="en-US" dirty="0" smtClean="0">
                <a:hlinkClick r:id="rId29" tooltip="Canadian federal election, 2006"/>
              </a:rPr>
              <a:t>January 2006 election</a:t>
            </a:r>
            <a:r>
              <a:rPr lang="en-US" dirty="0" smtClean="0"/>
              <a:t>, their support for an apology and redress for the head tax.</a:t>
            </a:r>
            <a:r>
              <a:rPr lang="en-US" baseline="30000" dirty="0" smtClean="0">
                <a:effectLst/>
              </a:rPr>
              <a:t>[</a:t>
            </a:r>
            <a:r>
              <a:rPr lang="en-US" i="1" baseline="30000" dirty="0" smtClean="0">
                <a:effectLst/>
                <a:hlinkClick r:id="rId30" tooltip="Wikipedia:Citation needed"/>
              </a:rPr>
              <a:t>citation needed</a:t>
            </a:r>
            <a:r>
              <a:rPr lang="en-US" baseline="30000" dirty="0" smtClean="0">
                <a:effectLst/>
              </a:rPr>
              <a:t>]</a:t>
            </a:r>
            <a:r>
              <a:rPr lang="en-US" dirty="0" smtClean="0"/>
              <a:t> Similarly, on December 8, 2005, </a:t>
            </a:r>
            <a:r>
              <a:rPr lang="en-US" dirty="0" smtClean="0">
                <a:hlinkClick r:id="rId31" tooltip="Conservative Party of Canada"/>
              </a:rPr>
              <a:t>Conservative Party</a:t>
            </a:r>
            <a:r>
              <a:rPr lang="en-US" dirty="0" smtClean="0"/>
              <a:t> leader, </a:t>
            </a:r>
            <a:r>
              <a:rPr lang="en-US" dirty="0" smtClean="0">
                <a:hlinkClick r:id="rId32" tooltip="Stephen Harper"/>
              </a:rPr>
              <a:t>Stephen Harper</a:t>
            </a:r>
            <a:r>
              <a:rPr lang="en-US" dirty="0" smtClean="0"/>
              <a:t>, released a </a:t>
            </a:r>
            <a:r>
              <a:rPr lang="en-US" dirty="0" smtClean="0">
                <a:hlinkClick r:id="rId33" tooltip="Press statement"/>
              </a:rPr>
              <a:t>press statement</a:t>
            </a:r>
            <a:r>
              <a:rPr lang="en-US" dirty="0" smtClean="0"/>
              <a:t> expressing his support for an apology for the head tax. As a part of his </a:t>
            </a:r>
            <a:r>
              <a:rPr lang="en-US" dirty="0" smtClean="0">
                <a:hlinkClick r:id="rId34" tooltip="Party platform"/>
              </a:rPr>
              <a:t>party platform</a:t>
            </a:r>
            <a:r>
              <a:rPr lang="en-US" dirty="0" smtClean="0"/>
              <a:t>, Harper promised to work with the Chinese community on redress, should the Conservatives be called to form the next government.</a:t>
            </a:r>
            <a:r>
              <a:rPr lang="en-US" baseline="30000" dirty="0" smtClean="0">
                <a:hlinkClick r:id="rId35"/>
              </a:rPr>
              <a:t>[19]</a:t>
            </a:r>
            <a:r>
              <a:rPr lang="en-US" dirty="0" smtClean="0"/>
              <a:t> Before his party ultimately lost the election, Martin issued a personal apology on a Chinese language radio program. However, he was quickly criticized by the Chinese Canadian community for not issuing the apology in the House of Commons and for then trying to dismiss it completely in the English-speaking media on the very same day.</a:t>
            </a:r>
            <a:r>
              <a:rPr lang="en-US" baseline="30000" dirty="0" smtClean="0">
                <a:effectLst/>
              </a:rPr>
              <a:t>[</a:t>
            </a:r>
            <a:r>
              <a:rPr lang="en-US" i="1" baseline="30000" dirty="0" smtClean="0">
                <a:effectLst/>
                <a:hlinkClick r:id="rId30" tooltip="Wikipedia:Citation needed"/>
              </a:rPr>
              <a:t>citation needed</a:t>
            </a:r>
            <a:r>
              <a:rPr lang="en-US" baseline="30000" dirty="0" smtClean="0">
                <a:effectLst/>
              </a:rPr>
              <a:t>]</a:t>
            </a:r>
            <a:r>
              <a:rPr lang="en-US" dirty="0" smtClean="0"/>
              <a:t> Several Liberal candidates with significant Chinese-Canadian populations in their </a:t>
            </a:r>
            <a:r>
              <a:rPr lang="en-US" dirty="0" smtClean="0">
                <a:hlinkClick r:id="rId36" tooltip="Riding (division)"/>
              </a:rPr>
              <a:t>ridings</a:t>
            </a:r>
            <a:r>
              <a:rPr lang="en-US" dirty="0" smtClean="0"/>
              <a:t>, including </a:t>
            </a:r>
            <a:r>
              <a:rPr lang="en-US" dirty="0" smtClean="0">
                <a:hlinkClick r:id="rId37" tooltip="Vancouver-Kingsway"/>
              </a:rPr>
              <a:t>Vancouver-Kingsway</a:t>
            </a:r>
            <a:r>
              <a:rPr lang="en-US" dirty="0" smtClean="0"/>
              <a:t> MP </a:t>
            </a:r>
            <a:r>
              <a:rPr lang="en-US" dirty="0" smtClean="0">
                <a:hlinkClick r:id="rId38" tooltip="David Emerson"/>
              </a:rPr>
              <a:t>David Emerson</a:t>
            </a:r>
            <a:r>
              <a:rPr lang="en-US" dirty="0" smtClean="0"/>
              <a:t> and the Minister of State for Multiculturalism and </a:t>
            </a:r>
            <a:r>
              <a:rPr lang="en-US" dirty="0" smtClean="0">
                <a:hlinkClick r:id="rId39" tooltip="Richmond (British Columbia federal electoral district)"/>
              </a:rPr>
              <a:t>Richmond</a:t>
            </a:r>
            <a:r>
              <a:rPr lang="en-US" dirty="0" smtClean="0"/>
              <a:t> MP </a:t>
            </a:r>
            <a:r>
              <a:rPr lang="en-US" dirty="0" smtClean="0">
                <a:hlinkClick r:id="rId23" tooltip="Raymond Chan"/>
              </a:rPr>
              <a:t>Raymond Chan</a:t>
            </a:r>
            <a:r>
              <a:rPr lang="en-US" dirty="0" smtClean="0"/>
              <a:t>, also made futile attempts to change their positions in the midst of the campaign.</a:t>
            </a:r>
          </a:p>
          <a:p>
            <a:r>
              <a:rPr lang="en-US" b="1" dirty="0" smtClean="0"/>
              <a:t>[</a:t>
            </a:r>
            <a:r>
              <a:rPr lang="en-US" b="1" dirty="0" smtClean="0">
                <a:hlinkClick r:id="rId40" tooltip="Edit section: Apology"/>
              </a:rPr>
              <a:t>edit</a:t>
            </a:r>
            <a:r>
              <a:rPr lang="en-US" b="1" dirty="0" smtClean="0"/>
              <a:t>] Apology</a:t>
            </a:r>
          </a:p>
          <a:p>
            <a:r>
              <a:rPr lang="en-US" dirty="0" smtClean="0"/>
              <a:t>The 2006 federal election was won by the Conservative Party, though the government they formed was a </a:t>
            </a:r>
            <a:r>
              <a:rPr lang="en-US" dirty="0" smtClean="0">
                <a:hlinkClick r:id="rId41" tooltip="Minority government"/>
              </a:rPr>
              <a:t>minority one</a:t>
            </a:r>
            <a:r>
              <a:rPr lang="en-US" dirty="0" smtClean="0"/>
              <a:t>. Three days after the ballots had been counted on January 23, but before he had been appointed prime minister, Harper reiterated his position on the head tax issue in a news conference: "Chinese Canadians are making an extraordinary impact on the building of our country. They've also made a significant historical contribution despite many obstacles. That's why, as I said during the election campaign, the Chinese Canadian community deserves an apology for the head tax and appropriate acknowledgement and redress."</a:t>
            </a:r>
            <a:r>
              <a:rPr lang="en-US" baseline="30000" dirty="0" smtClean="0">
                <a:hlinkClick r:id="rId42"/>
              </a:rPr>
              <a:t>[20]</a:t>
            </a:r>
            <a:endParaRPr lang="en-US" dirty="0" smtClean="0"/>
          </a:p>
          <a:p>
            <a:r>
              <a:rPr lang="en-US" dirty="0" smtClean="0"/>
              <a:t>Formal discussions on the form of apology and redress began on March 24, 2006, with a preliminary meeting between Chinese Canadians representing various groups (including some head tax payers), </a:t>
            </a:r>
            <a:r>
              <a:rPr lang="en-US" dirty="0" smtClean="0">
                <a:hlinkClick r:id="rId43" tooltip="Minister of Canadian Heritage"/>
              </a:rPr>
              <a:t>heritage minister</a:t>
            </a:r>
            <a:r>
              <a:rPr lang="en-US" dirty="0" smtClean="0"/>
              <a:t> </a:t>
            </a:r>
            <a:r>
              <a:rPr lang="en-US" dirty="0" smtClean="0">
                <a:hlinkClick r:id="rId44" tooltip="Bev Oda"/>
              </a:rPr>
              <a:t>Bev Oda</a:t>
            </a:r>
            <a:r>
              <a:rPr lang="en-US" dirty="0" smtClean="0"/>
              <a:t>, and </a:t>
            </a:r>
            <a:r>
              <a:rPr lang="en-US" dirty="0" smtClean="0">
                <a:hlinkClick r:id="rId45" tooltip="Parliamentary Secretary"/>
              </a:rPr>
              <a:t>Parliamentary Secretary</a:t>
            </a:r>
            <a:r>
              <a:rPr lang="en-US" dirty="0" smtClean="0"/>
              <a:t> to the Prime Minister </a:t>
            </a:r>
            <a:r>
              <a:rPr lang="en-US" dirty="0" smtClean="0">
                <a:hlinkClick r:id="rId46" tooltip="Jason Kenney"/>
              </a:rPr>
              <a:t>Jason Kenney</a:t>
            </a:r>
            <a:r>
              <a:rPr lang="en-US" dirty="0" smtClean="0"/>
              <a:t> resulting in the "distinct possibility" of an apology being issued before July 1, 2006, to commemorate the anniversary of the enacting of the Chinese Exclusion Act of 1923.</a:t>
            </a:r>
            <a:r>
              <a:rPr lang="en-US" baseline="30000" dirty="0" smtClean="0">
                <a:hlinkClick r:id="rId47"/>
              </a:rPr>
              <a:t>[21]</a:t>
            </a:r>
            <a:r>
              <a:rPr lang="en-US" dirty="0" smtClean="0"/>
              <a:t> The meeting was followed by the government's acknowledgement, in the </a:t>
            </a:r>
            <a:r>
              <a:rPr lang="en-US" dirty="0" smtClean="0">
                <a:hlinkClick r:id="rId48" tooltip="Speech from the Throne"/>
              </a:rPr>
              <a:t>Speech from the Throne</a:t>
            </a:r>
            <a:r>
              <a:rPr lang="en-US" dirty="0" smtClean="0"/>
              <a:t> delivered by </a:t>
            </a:r>
            <a:r>
              <a:rPr lang="en-US" dirty="0" smtClean="0">
                <a:hlinkClick r:id="rId49" tooltip="Governor General of Canada"/>
              </a:rPr>
              <a:t>Governor General</a:t>
            </a:r>
            <a:r>
              <a:rPr lang="en-US" dirty="0" smtClean="0"/>
              <a:t> </a:t>
            </a:r>
            <a:r>
              <a:rPr lang="en-US" dirty="0" smtClean="0">
                <a:hlinkClick r:id="rId50" tooltip="Michaëlle Jean"/>
              </a:rPr>
              <a:t>Michaëlle Jean</a:t>
            </a:r>
            <a:r>
              <a:rPr lang="en-US" dirty="0" smtClean="0"/>
              <a:t> on April 4, 2006, that an apology would be given along with proper redress.</a:t>
            </a:r>
            <a:r>
              <a:rPr lang="en-US" baseline="30000" dirty="0" smtClean="0">
                <a:hlinkClick r:id="rId51"/>
              </a:rPr>
              <a:t>[22]</a:t>
            </a:r>
            <a:endParaRPr lang="en-US" dirty="0" smtClean="0"/>
          </a:p>
          <a:p>
            <a:r>
              <a:rPr lang="en-US" dirty="0" smtClean="0"/>
              <a:t>From April 21 to April 30, 2006, the Crown-in-Council hosted public consultations across Canada, in cities most actively involved in the campaign: Halifax, Vancouver, Toronto, Edmonton, Montreal, and Winnipeg. They included the personal testimony of elders and representatives from a number of groups, among them the Halifax Redress Committee; the British Columbia Coalition of Head Tax Payers, Spouses and Descendants; ACCESS; the Ontario Coalition of Head Tax Payers and Families; the CCNC; the Edmonton Redress Committee of the Chinese Canadian Historical Association of Alberta; and the National Redress Alliance.</a:t>
            </a:r>
          </a:p>
          <a:p>
            <a:r>
              <a:rPr lang="en-US" dirty="0" smtClean="0"/>
              <a:t>On June 22, 2006, Prime Minister Stephen Harper offered an apology and compensation only for the head tax once paid by Chinese immigrants.</a:t>
            </a:r>
            <a:r>
              <a:rPr lang="en-US" baseline="30000" dirty="0" smtClean="0">
                <a:hlinkClick r:id="rId52"/>
              </a:rPr>
              <a:t>[23]</a:t>
            </a:r>
            <a:r>
              <a:rPr lang="en-US" dirty="0" smtClean="0"/>
              <a:t> Survivors or their spouses were paid approximately CAD$20,000 ($22 thousand in 2011 dollars</a:t>
            </a:r>
            <a:r>
              <a:rPr lang="en-US" baseline="30000" dirty="0" smtClean="0">
                <a:hlinkClick r:id="rId53"/>
              </a:rPr>
              <a:t>[11]</a:t>
            </a:r>
            <a:r>
              <a:rPr lang="en-US" dirty="0" smtClean="0"/>
              <a:t>) in compensation. There were only an estimated 20 Chinese Canadians who paid the tax still alive in 2006.</a:t>
            </a:r>
            <a:r>
              <a:rPr lang="en-US" baseline="30000" dirty="0" smtClean="0">
                <a:hlinkClick r:id="rId54"/>
              </a:rPr>
              <a:t>[24]</a:t>
            </a:r>
            <a:endParaRPr lang="en-US" dirty="0" smtClean="0"/>
          </a:p>
          <a:p>
            <a:r>
              <a:rPr lang="en-US" b="1" dirty="0" smtClean="0"/>
              <a:t>[</a:t>
            </a:r>
            <a:r>
              <a:rPr lang="en-US" b="1" dirty="0" smtClean="0">
                <a:hlinkClick r:id="rId55" tooltip="Edit section: Today"/>
              </a:rPr>
              <a:t>edit</a:t>
            </a:r>
            <a:r>
              <a:rPr lang="en-US" b="1" dirty="0" smtClean="0"/>
              <a:t>] Today</a:t>
            </a:r>
          </a:p>
          <a:p>
            <a:r>
              <a:rPr lang="en-US" dirty="0" smtClean="0"/>
              <a:t>Currently, the major issues revolve around the content of any future settlement, with the leading groups demanding meaningful redress, not only for the handful of surviving "head tax" payers and widows/spouses, but first-generation sons/daughters who were direct victims.</a:t>
            </a:r>
          </a:p>
          <a:p>
            <a:r>
              <a:rPr lang="en-US" dirty="0" smtClean="0"/>
              <a:t>Some</a:t>
            </a:r>
            <a:r>
              <a:rPr lang="en-US" baseline="30000" dirty="0" smtClean="0">
                <a:effectLst/>
              </a:rPr>
              <a:t>[</a:t>
            </a:r>
            <a:r>
              <a:rPr lang="en-US" i="1" baseline="30000" dirty="0" smtClean="0">
                <a:effectLst/>
                <a:hlinkClick r:id="rId56" tooltip="Wikipedia:Avoid weasel words"/>
              </a:rPr>
              <a:t>who?</a:t>
            </a:r>
            <a:r>
              <a:rPr lang="en-US" baseline="30000" dirty="0" smtClean="0">
                <a:effectLst/>
              </a:rPr>
              <a:t>]</a:t>
            </a:r>
            <a:r>
              <a:rPr lang="en-US" dirty="0" smtClean="0"/>
              <a:t> have proposed that the redress be based on the number of "Head Tax" Certificates (or estates) brought forward by surviving sons and daughters who are still able to register their claims, with proposals for individual redress, ranging from $10,000 to 30,000 for an estimated 4,000 registrants.</a:t>
            </a:r>
          </a:p>
          <a:p>
            <a:r>
              <a:rPr lang="en-US" dirty="0" smtClean="0"/>
              <a:t>As no mention of redress for those children was made, the Chinese Canadian community continues to fight for a redress from the Canadian government. A national day of protest was held on July 1, 2006 in major cities across Canada, with several hundred Chinese Canadians joining in local marches.</a:t>
            </a:r>
          </a:p>
          <a:p>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082074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oral history</a:t>
            </a:r>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 exploitation of the railway worker and those who were forced to pay the head tax have become symbols of these two aspects of our history</a:t>
            </a:r>
            <a:r>
              <a:rPr lang="en-US"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Mostly about men because:</a:t>
            </a:r>
          </a:p>
          <a:p>
            <a:r>
              <a:rPr lang="en-US" dirty="0" smtClean="0">
                <a:effectLst/>
              </a:rPr>
              <a:t>a) it was mostly men who were in Canada at the time</a:t>
            </a:r>
          </a:p>
          <a:p>
            <a:r>
              <a:rPr lang="en-US" dirty="0" err="1" smtClean="0">
                <a:effectLst/>
              </a:rPr>
              <a:t>b</a:t>
            </a:r>
            <a:r>
              <a:rPr lang="en-US" dirty="0" smtClean="0">
                <a:effectLst/>
              </a:rPr>
              <a:t>) the purpose of history has been to show the important contributions people of Chinese heritage have made to the creation of the Canadian nation</a:t>
            </a:r>
          </a:p>
          <a:p>
            <a:r>
              <a:rPr lang="en-US" dirty="0" err="1" smtClean="0">
                <a:effectLst/>
              </a:rPr>
              <a:t>c</a:t>
            </a:r>
            <a:r>
              <a:rPr lang="en-US" dirty="0" smtClean="0">
                <a:effectLst/>
              </a:rPr>
              <a:t>) these contributions tend to be about the railroad, restaurants and laundries.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94683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purpose: correct historical wrongs.</a:t>
            </a:r>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private life?</a:t>
            </a:r>
            <a:r>
              <a:rPr lang="en-US" baseline="0" dirty="0" smtClean="0"/>
              <a:t> Everything outside of work! But even work was important because it was there that friends were made, plans to go out, information about places to visit </a:t>
            </a:r>
            <a:r>
              <a:rPr lang="en-US" baseline="0" smtClean="0"/>
              <a:t>were shared, and so on.</a:t>
            </a:r>
            <a:endParaRPr lang="en-US" dirty="0" smtClean="0"/>
          </a:p>
          <a:p>
            <a:endParaRPr lang="en-US" dirty="0" smtClean="0"/>
          </a:p>
          <a:p>
            <a:r>
              <a:rPr lang="en-US" dirty="0" smtClean="0"/>
              <a:t>Is it possible? …We think it is possible. If the men will let us!</a:t>
            </a:r>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8422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effectLst/>
              </a:rPr>
              <a:t>Found this in my early research on the Continental Bar</a:t>
            </a:r>
          </a:p>
          <a:p>
            <a:r>
              <a:rPr lang="en-US" dirty="0" smtClean="0">
                <a:effectLst/>
              </a:rPr>
              <a:t>	-show images of the bar and items about the Chinese from the papers</a:t>
            </a:r>
          </a:p>
          <a:p>
            <a:r>
              <a:rPr lang="en-US" dirty="0" smtClean="0">
                <a:effectLst/>
              </a:rPr>
              <a:t>	-want to know more about this from the perspective of Chinese people</a:t>
            </a:r>
          </a:p>
          <a:p>
            <a:endParaRPr lang="en-US" dirty="0"/>
          </a:p>
        </p:txBody>
      </p:sp>
      <p:sp>
        <p:nvSpPr>
          <p:cNvPr id="4" name="Slide Number Placeholder 3"/>
          <p:cNvSpPr>
            <a:spLocks noGrp="1"/>
          </p:cNvSpPr>
          <p:nvPr>
            <p:ph type="sldNum" sz="quarter" idx="10"/>
          </p:nvPr>
        </p:nvSpPr>
        <p:spPr/>
        <p:txBody>
          <a:bodyPr/>
          <a:lstStyle/>
          <a:p>
            <a:fld id="{CDBD609E-B5A0-4746-AF31-9307C8810764}"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05307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Mavis’ Mother and Father</a:t>
            </a:r>
          </a:p>
          <a:p>
            <a:pPr marL="228600" indent="-228600">
              <a:buAutoNum type="arabicPeriod"/>
            </a:pPr>
            <a:r>
              <a:rPr lang="en-US" dirty="0" smtClean="0"/>
              <a:t>DY Chu and</a:t>
            </a:r>
            <a:r>
              <a:rPr lang="en-US" baseline="0" dirty="0" smtClean="0"/>
              <a:t> his wife</a:t>
            </a:r>
          </a:p>
          <a:p>
            <a:pPr marL="228600" indent="-228600">
              <a:buAutoNum type="arabicPeriod"/>
            </a:pPr>
            <a:r>
              <a:rPr lang="en-US" baseline="0" dirty="0" smtClean="0"/>
              <a:t>Stanley and Rosalie Chu </a:t>
            </a:r>
          </a:p>
          <a:p>
            <a:pPr marL="228600" indent="-228600">
              <a:buAutoNum type="arabicPeriod"/>
            </a:pPr>
            <a:endParaRPr lang="en-US" baseline="0" dirty="0" smtClean="0"/>
          </a:p>
          <a:p>
            <a:pPr marL="228600" indent="-228600">
              <a:buAutoNum type="arabicPeriod"/>
            </a:pPr>
            <a:r>
              <a:rPr lang="en-US" baseline="0" dirty="0" smtClean="0"/>
              <a:t>Some of these relationships resulted in unwanted pregnancies, and many of these children were adopted into Chinese families. Gilbert Chu was one of those children, and here is what he told us:</a:t>
            </a:r>
            <a:endParaRPr lang="en-US" dirty="0" smtClean="0"/>
          </a:p>
        </p:txBody>
      </p:sp>
      <p:sp>
        <p:nvSpPr>
          <p:cNvPr id="4" name="Slide Number Placeholder 3"/>
          <p:cNvSpPr>
            <a:spLocks noGrp="1"/>
          </p:cNvSpPr>
          <p:nvPr>
            <p:ph type="sldNum" sz="quarter" idx="10"/>
          </p:nvPr>
        </p:nvSpPr>
        <p:spPr/>
        <p:txBody>
          <a:bodyPr/>
          <a:lstStyle/>
          <a:p>
            <a:fld id="{CDBD609E-B5A0-4746-AF31-9307C881076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CA"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CA"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10/25/11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CA"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pPr/>
              <a:t>10/25/11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CA"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CA"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pPr/>
              <a:t>10/25/11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CA"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pPr/>
              <a:t>10/25/11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pPr/>
              <a:t>10/25/11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pPr/>
              <a:t>10/25/11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pPr/>
              <a:t>10/25/11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10/25/11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pPr/>
              <a:t>10/25/11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hyperlink" Target="http://www.mhso.ca/tiesthatbin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hyperlink" Target="http://www.mhso.ca/chinesecanadianwomen/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744563"/>
            <a:ext cx="7583488" cy="1518322"/>
          </a:xfrm>
        </p:spPr>
        <p:txBody>
          <a:bodyPr/>
          <a:lstStyle/>
          <a:p>
            <a:r>
              <a:rPr lang="en-US" dirty="0" smtClean="0"/>
              <a:t>Toronto’s Chinatown</a:t>
            </a:r>
            <a:endParaRPr lang="en-US" dirty="0"/>
          </a:p>
        </p:txBody>
      </p:sp>
      <p:sp>
        <p:nvSpPr>
          <p:cNvPr id="3" name="Subtitle 2"/>
          <p:cNvSpPr>
            <a:spLocks noGrp="1"/>
          </p:cNvSpPr>
          <p:nvPr>
            <p:ph type="subTitle" idx="1"/>
          </p:nvPr>
        </p:nvSpPr>
        <p:spPr>
          <a:xfrm>
            <a:off x="779463" y="6117088"/>
            <a:ext cx="7583487" cy="740911"/>
          </a:xfrm>
        </p:spPr>
        <p:txBody>
          <a:bodyPr>
            <a:normAutofit/>
          </a:bodyPr>
          <a:lstStyle/>
          <a:p>
            <a:r>
              <a:rPr lang="en-US" sz="2000" b="1" dirty="0" smtClean="0"/>
              <a:t>Jean </a:t>
            </a:r>
            <a:r>
              <a:rPr lang="en-US" sz="2000" b="1" dirty="0" err="1" smtClean="0"/>
              <a:t>Lumb</a:t>
            </a:r>
            <a:r>
              <a:rPr lang="en-US" sz="2000" b="1" dirty="0" smtClean="0"/>
              <a:t> Campaigns to </a:t>
            </a:r>
            <a:r>
              <a:rPr lang="en-US" sz="2000" b="1" dirty="0" smtClean="0"/>
              <a:t>Save Chinatown</a:t>
            </a:r>
          </a:p>
          <a:p>
            <a:r>
              <a:rPr lang="en-US" sz="1600" dirty="0" smtClean="0"/>
              <a:t>Photo from the Multicultural History Society of Ontario</a:t>
            </a:r>
            <a:endParaRPr lang="en-US" sz="1600" dirty="0"/>
          </a:p>
        </p:txBody>
      </p:sp>
      <p:pic>
        <p:nvPicPr>
          <p:cNvPr id="7" name="Picture 6" descr="Screen shot 2011-10-25 at 2.03.24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79772" y="2671664"/>
            <a:ext cx="5316751" cy="34454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194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946 Hush Slick Chinaman Fools Pretty White Girl.jp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280" b="12549"/>
          <a:stretch/>
        </p:blipFill>
        <p:spPr>
          <a:xfrm>
            <a:off x="893629" y="-342453"/>
            <a:ext cx="7583488" cy="770521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300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Interracial </a:t>
            </a:r>
            <a:r>
              <a:rPr lang="en-US" dirty="0" err="1" smtClean="0"/>
              <a:t>RelationSHips</a:t>
            </a:r>
            <a:endParaRPr lang="en-US" dirty="0"/>
          </a:p>
        </p:txBody>
      </p:sp>
      <p:pic>
        <p:nvPicPr>
          <p:cNvPr id="5" name="Content Placeholder 4" descr="Picture 6.png"/>
          <p:cNvPicPr>
            <a:picLocks noGrp="1" noChangeAspect="1"/>
          </p:cNvPicPr>
          <p:nvPr>
            <p:ph idx="1"/>
          </p:nvPr>
        </p:nvPicPr>
        <p:blipFill>
          <a:blip r:embed="rId3"/>
          <a:srcRect l="-60863" r="-60863"/>
          <a:stretch>
            <a:fillRect/>
          </a:stretch>
        </p:blipFill>
        <p:spPr>
          <a:xfrm>
            <a:off x="-2067847" y="1935118"/>
            <a:ext cx="7583488" cy="4297363"/>
          </a:xfrm>
        </p:spPr>
      </p:pic>
      <p:pic>
        <p:nvPicPr>
          <p:cNvPr id="4" name="Picture 3" descr="Picture 7.png"/>
          <p:cNvPicPr>
            <a:picLocks noChangeAspect="1"/>
          </p:cNvPicPr>
          <p:nvPr/>
        </p:nvPicPr>
        <p:blipFill>
          <a:blip r:embed="rId4"/>
          <a:stretch>
            <a:fillRect/>
          </a:stretch>
        </p:blipFill>
        <p:spPr>
          <a:xfrm>
            <a:off x="6238298" y="2608299"/>
            <a:ext cx="2905702" cy="2982505"/>
          </a:xfrm>
          <a:prstGeom prst="rect">
            <a:avLst/>
          </a:prstGeom>
        </p:spPr>
      </p:pic>
      <p:pic>
        <p:nvPicPr>
          <p:cNvPr id="6" name="Picture 5" descr="Picture 5.png"/>
          <p:cNvPicPr>
            <a:picLocks noChangeAspect="1"/>
          </p:cNvPicPr>
          <p:nvPr/>
        </p:nvPicPr>
        <p:blipFill>
          <a:blip r:embed="rId5"/>
          <a:stretch>
            <a:fillRect/>
          </a:stretch>
        </p:blipFill>
        <p:spPr>
          <a:xfrm>
            <a:off x="3274204" y="1535590"/>
            <a:ext cx="3114595" cy="51219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9141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Help?</a:t>
            </a:r>
            <a:endParaRPr lang="en-US" b="1" dirty="0"/>
          </a:p>
        </p:txBody>
      </p:sp>
      <p:sp>
        <p:nvSpPr>
          <p:cNvPr id="3" name="Content Placeholder 2"/>
          <p:cNvSpPr>
            <a:spLocks noGrp="1"/>
          </p:cNvSpPr>
          <p:nvPr>
            <p:ph idx="1"/>
          </p:nvPr>
        </p:nvSpPr>
        <p:spPr/>
        <p:txBody>
          <a:bodyPr/>
          <a:lstStyle/>
          <a:p>
            <a:r>
              <a:rPr lang="en-US" dirty="0" smtClean="0">
                <a:effectLst/>
              </a:rPr>
              <a:t>Family and personal life can deepen our understanding of the experiences of people of Chinese heritage</a:t>
            </a:r>
          </a:p>
          <a:p>
            <a:r>
              <a:rPr lang="en-US" dirty="0" smtClean="0">
                <a:effectLst/>
              </a:rPr>
              <a:t>This understanding will contribute </a:t>
            </a:r>
            <a:r>
              <a:rPr lang="en-US" dirty="0">
                <a:effectLst/>
              </a:rPr>
              <a:t>to the social justice agenda by showing the personal impact of these policies;</a:t>
            </a:r>
          </a:p>
          <a:p>
            <a:r>
              <a:rPr lang="en-US" dirty="0">
                <a:effectLst/>
              </a:rPr>
              <a:t>It also </a:t>
            </a:r>
            <a:r>
              <a:rPr lang="en-US" dirty="0" smtClean="0">
                <a:effectLst/>
              </a:rPr>
              <a:t>leaves a history for your children and grandchildren, for other immigrant people.</a:t>
            </a:r>
          </a:p>
          <a:p>
            <a:r>
              <a:rPr lang="en-US" dirty="0" smtClean="0">
                <a:effectLst/>
              </a:rPr>
              <a:t>If we don’t document it now, it will be lost forever.</a:t>
            </a:r>
            <a:endParaRPr lang="en-US" dirty="0">
              <a:effectLst/>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32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How you can </a:t>
            </a:r>
            <a:r>
              <a:rPr lang="en-US" b="1" dirty="0" smtClean="0">
                <a:effectLst/>
              </a:rPr>
              <a:t>help</a:t>
            </a:r>
            <a:endParaRPr lang="en-US" dirty="0"/>
          </a:p>
        </p:txBody>
      </p:sp>
      <p:sp>
        <p:nvSpPr>
          <p:cNvPr id="3" name="Content Placeholder 2"/>
          <p:cNvSpPr>
            <a:spLocks noGrp="1"/>
          </p:cNvSpPr>
          <p:nvPr>
            <p:ph idx="1"/>
          </p:nvPr>
        </p:nvSpPr>
        <p:spPr/>
        <p:txBody>
          <a:bodyPr/>
          <a:lstStyle/>
          <a:p>
            <a:pPr marL="457200" indent="-457200"/>
            <a:r>
              <a:rPr lang="en-US" dirty="0" smtClean="0">
                <a:effectLst/>
              </a:rPr>
              <a:t>Volunteer </a:t>
            </a:r>
            <a:r>
              <a:rPr lang="en-US" dirty="0" smtClean="0">
                <a:effectLst/>
              </a:rPr>
              <a:t>to tell us about your own growing up experience, your family life and your social life in an interview.</a:t>
            </a:r>
            <a:r>
              <a:rPr lang="en-US" dirty="0" smtClean="0">
                <a:effectLst/>
              </a:rPr>
              <a:t> </a:t>
            </a:r>
          </a:p>
          <a:p>
            <a:pPr marL="457200" indent="-457200"/>
            <a:r>
              <a:rPr lang="en-US" dirty="0" smtClean="0">
                <a:effectLst/>
              </a:rPr>
              <a:t> Share with us your family and personal photos and other documents.</a:t>
            </a:r>
            <a:endParaRPr lang="en-US" dirty="0" smtClean="0">
              <a:effectLst/>
            </a:endParaRPr>
          </a:p>
          <a:p>
            <a:pPr marL="457200" indent="-457200"/>
            <a:r>
              <a:rPr lang="en-US" dirty="0" smtClean="0">
                <a:effectLst/>
              </a:rPr>
              <a:t>Tell your family, friends, and social networks about the project.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44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How </a:t>
            </a:r>
            <a:r>
              <a:rPr lang="en-US" b="1" dirty="0" smtClean="0">
                <a:effectLst/>
              </a:rPr>
              <a:t>can We help?</a:t>
            </a:r>
            <a:endParaRPr lang="en-US" b="1" dirty="0"/>
          </a:p>
        </p:txBody>
      </p:sp>
      <p:sp>
        <p:nvSpPr>
          <p:cNvPr id="3" name="Content Placeholder 2"/>
          <p:cNvSpPr>
            <a:spLocks noGrp="1"/>
          </p:cNvSpPr>
          <p:nvPr>
            <p:ph idx="1"/>
          </p:nvPr>
        </p:nvSpPr>
        <p:spPr/>
        <p:txBody>
          <a:bodyPr/>
          <a:lstStyle/>
          <a:p>
            <a:pPr marL="0" indent="0">
              <a:buNone/>
            </a:pPr>
            <a:r>
              <a:rPr lang="en-US" dirty="0" smtClean="0">
                <a:effectLst/>
              </a:rPr>
              <a:t>How can we share your stories, your history?</a:t>
            </a:r>
          </a:p>
          <a:p>
            <a:pPr marL="0" indent="0">
              <a:buNone/>
            </a:pPr>
            <a:r>
              <a:rPr lang="en-US" dirty="0">
                <a:effectLst/>
              </a:rPr>
              <a:t>	t</a:t>
            </a:r>
            <a:r>
              <a:rPr lang="en-US" dirty="0" smtClean="0">
                <a:effectLst/>
              </a:rPr>
              <a:t>hrough </a:t>
            </a:r>
            <a:r>
              <a:rPr lang="en-US" dirty="0">
                <a:effectLst/>
              </a:rPr>
              <a:t>presentations like this one? </a:t>
            </a:r>
            <a:endParaRPr lang="en-US" dirty="0" smtClean="0">
              <a:effectLst/>
            </a:endParaRPr>
          </a:p>
          <a:p>
            <a:pPr marL="0" indent="0">
              <a:buNone/>
            </a:pPr>
            <a:r>
              <a:rPr lang="en-US" dirty="0">
                <a:effectLst/>
              </a:rPr>
              <a:t>	</a:t>
            </a:r>
            <a:r>
              <a:rPr lang="en-US" dirty="0" smtClean="0">
                <a:effectLst/>
              </a:rPr>
              <a:t>on websites like The Ties that Bind? </a:t>
            </a:r>
          </a:p>
          <a:p>
            <a:pPr marL="0" indent="0">
              <a:buNone/>
            </a:pPr>
            <a:r>
              <a:rPr lang="en-US" dirty="0">
                <a:effectLst/>
              </a:rPr>
              <a:t>	</a:t>
            </a:r>
            <a:r>
              <a:rPr lang="en-US" dirty="0" smtClean="0">
                <a:effectLst/>
              </a:rPr>
              <a:t>in books</a:t>
            </a:r>
            <a:r>
              <a:rPr lang="en-US" dirty="0">
                <a:effectLst/>
              </a:rPr>
              <a:t>? </a:t>
            </a:r>
            <a:endParaRPr lang="en-US" dirty="0" smtClean="0">
              <a:effectLst/>
            </a:endParaRPr>
          </a:p>
          <a:p>
            <a:pPr marL="0" indent="0">
              <a:buNone/>
            </a:pPr>
            <a:r>
              <a:rPr lang="en-US" dirty="0">
                <a:effectLst/>
              </a:rPr>
              <a:t>	</a:t>
            </a:r>
            <a:r>
              <a:rPr lang="en-US" dirty="0" smtClean="0">
                <a:effectLst/>
              </a:rPr>
              <a:t>other ways?</a:t>
            </a:r>
            <a:endParaRPr lang="en-US" dirty="0">
              <a:effectLst/>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1185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Chinatown!</a:t>
            </a:r>
            <a:endParaRPr lang="en-US" dirty="0"/>
          </a:p>
        </p:txBody>
      </p:sp>
      <p:pic>
        <p:nvPicPr>
          <p:cNvPr id="4" name="Content Placeholder 3" descr="Screen shot 2011-10-25 at 2.03.24 PM.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881" b="8881"/>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30910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History?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effectLst/>
              </a:rPr>
              <a:t>Movements for social justice:</a:t>
            </a:r>
          </a:p>
          <a:p>
            <a:pPr lvl="1"/>
            <a:r>
              <a:rPr lang="en-US" dirty="0" smtClean="0">
                <a:effectLst/>
              </a:rPr>
              <a:t>people </a:t>
            </a:r>
            <a:r>
              <a:rPr lang="en-US" dirty="0">
                <a:effectLst/>
              </a:rPr>
              <a:t>of Chinese </a:t>
            </a:r>
            <a:r>
              <a:rPr lang="en-US" dirty="0" smtClean="0">
                <a:effectLst/>
              </a:rPr>
              <a:t>heritage responding to racism </a:t>
            </a:r>
          </a:p>
          <a:p>
            <a:pPr lvl="2"/>
            <a:r>
              <a:rPr lang="en-US" dirty="0" smtClean="0">
                <a:effectLst/>
              </a:rPr>
              <a:t>W</a:t>
            </a:r>
            <a:r>
              <a:rPr lang="en-US" dirty="0">
                <a:effectLst/>
              </a:rPr>
              <a:t>-</a:t>
            </a:r>
            <a:r>
              <a:rPr lang="en-US" dirty="0" smtClean="0">
                <a:effectLst/>
              </a:rPr>
              <a:t>5</a:t>
            </a:r>
            <a:r>
              <a:rPr lang="en-US" dirty="0" smtClean="0">
                <a:effectLst/>
              </a:rPr>
              <a:t> “Campus Giveaway” in </a:t>
            </a:r>
            <a:r>
              <a:rPr lang="en-US" dirty="0" smtClean="0">
                <a:effectLst/>
              </a:rPr>
              <a:t>1979,</a:t>
            </a:r>
            <a:r>
              <a:rPr lang="en-US" dirty="0" smtClean="0">
                <a:effectLst/>
              </a:rPr>
              <a:t> </a:t>
            </a:r>
            <a:r>
              <a:rPr lang="en-US" dirty="0" err="1" smtClean="0">
                <a:effectLst/>
              </a:rPr>
              <a:t>Macleans“</a:t>
            </a:r>
            <a:r>
              <a:rPr lang="en-US" dirty="0" err="1">
                <a:effectLst/>
              </a:rPr>
              <a:t>Too</a:t>
            </a:r>
            <a:r>
              <a:rPr lang="en-US" dirty="0">
                <a:effectLst/>
              </a:rPr>
              <a:t> Asian?</a:t>
            </a:r>
            <a:r>
              <a:rPr lang="en-US" dirty="0" smtClean="0">
                <a:effectLst/>
              </a:rPr>
              <a:t>” in 2010</a:t>
            </a:r>
          </a:p>
          <a:p>
            <a:pPr lvl="2"/>
            <a:r>
              <a:rPr lang="en-US" dirty="0" smtClean="0">
                <a:effectLst/>
              </a:rPr>
              <a:t>Chinese </a:t>
            </a:r>
            <a:r>
              <a:rPr lang="en-US" dirty="0">
                <a:effectLst/>
              </a:rPr>
              <a:t>Canadian National Council (CCNC)</a:t>
            </a:r>
          </a:p>
          <a:p>
            <a:pPr lvl="2"/>
            <a:r>
              <a:rPr lang="en-US" dirty="0" smtClean="0">
                <a:effectLst/>
              </a:rPr>
              <a:t>head </a:t>
            </a:r>
            <a:r>
              <a:rPr lang="en-US" dirty="0">
                <a:effectLst/>
              </a:rPr>
              <a:t>tax </a:t>
            </a:r>
            <a:r>
              <a:rPr lang="en-US" dirty="0" smtClean="0">
                <a:effectLst/>
              </a:rPr>
              <a:t>reparations (Redress campaign, began 1984</a:t>
            </a:r>
            <a:r>
              <a:rPr lang="en-US" dirty="0" smtClean="0">
                <a:effectLst/>
              </a:rPr>
              <a:t>)</a:t>
            </a:r>
            <a:endParaRPr lang="en-US" dirty="0">
              <a:effectLst/>
            </a:endParaRPr>
          </a:p>
          <a:p>
            <a:pPr algn="dist">
              <a:buNone/>
            </a:pPr>
            <a:r>
              <a:rPr lang="en-US" dirty="0" smtClean="0">
                <a:effectLst/>
              </a:rPr>
              <a:t>Asian </a:t>
            </a:r>
            <a:r>
              <a:rPr lang="en-US" dirty="0" smtClean="0">
                <a:effectLst/>
              </a:rPr>
              <a:t>and non-Asian academics </a:t>
            </a:r>
            <a:r>
              <a:rPr lang="en-US" dirty="0">
                <a:effectLst/>
              </a:rPr>
              <a:t>like </a:t>
            </a:r>
            <a:r>
              <a:rPr lang="en-US" dirty="0" smtClean="0">
                <a:effectLst/>
              </a:rPr>
              <a:t>David </a:t>
            </a:r>
            <a:r>
              <a:rPr lang="en-US" dirty="0">
                <a:effectLst/>
              </a:rPr>
              <a:t>Lai, Patricia Roy, </a:t>
            </a:r>
            <a:r>
              <a:rPr lang="en-US" dirty="0" smtClean="0">
                <a:effectLst/>
              </a:rPr>
              <a:t>Constance Backhouse, Lisa </a:t>
            </a:r>
            <a:r>
              <a:rPr lang="en-US" dirty="0">
                <a:effectLst/>
              </a:rPr>
              <a:t>Rose Mar, Henry Yu</a:t>
            </a:r>
            <a:endParaRPr lang="en-US" dirty="0" smtClean="0">
              <a:effectLst/>
            </a:endParaRPr>
          </a:p>
          <a:p>
            <a:pPr>
              <a:buNone/>
            </a:pPr>
            <a:r>
              <a:rPr lang="en-US" dirty="0" smtClean="0">
                <a:effectLst/>
              </a:rPr>
              <a:t>Community </a:t>
            </a:r>
            <a:r>
              <a:rPr lang="en-US" dirty="0" smtClean="0">
                <a:effectLst/>
              </a:rPr>
              <a:t>Historical Recognition Program (CHRP) funding – history as a tool for reparations, healing and change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753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PROJECTS</a:t>
            </a:r>
            <a:endParaRPr lang="en-US" dirty="0"/>
          </a:p>
        </p:txBody>
      </p:sp>
      <p:sp>
        <p:nvSpPr>
          <p:cNvPr id="3" name="Content Placeholder 2"/>
          <p:cNvSpPr>
            <a:spLocks noGrp="1"/>
          </p:cNvSpPr>
          <p:nvPr>
            <p:ph idx="1"/>
          </p:nvPr>
        </p:nvSpPr>
        <p:spPr/>
        <p:txBody>
          <a:bodyPr/>
          <a:lstStyle/>
          <a:p>
            <a:r>
              <a:rPr lang="en-US" dirty="0" smtClean="0">
                <a:effectLst/>
                <a:hlinkClick r:id="rId3"/>
              </a:rPr>
              <a:t>The Ties </a:t>
            </a:r>
            <a:r>
              <a:rPr lang="en-US" dirty="0">
                <a:effectLst/>
                <a:hlinkClick r:id="rId3"/>
              </a:rPr>
              <a:t>that </a:t>
            </a:r>
            <a:r>
              <a:rPr lang="en-US" dirty="0" smtClean="0">
                <a:effectLst/>
                <a:hlinkClick r:id="rId3"/>
              </a:rPr>
              <a:t>Bind</a:t>
            </a:r>
            <a:endParaRPr lang="en-US" dirty="0">
              <a:effectLst/>
            </a:endParaRPr>
          </a:p>
          <a:p>
            <a:endParaRPr lang="en-US" dirty="0" smtClean="0">
              <a:effectLst/>
            </a:endParaRPr>
          </a:p>
          <a:p>
            <a:pPr marL="0" indent="0">
              <a:buNone/>
            </a:pPr>
            <a:r>
              <a:rPr lang="en-US" dirty="0" smtClean="0">
                <a:effectLst/>
              </a:rPr>
              <a:t>	</a:t>
            </a:r>
            <a:endParaRPr lang="en-US" dirty="0" smtClean="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026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Chinese </a:t>
            </a:r>
            <a:r>
              <a:rPr lang="en-US" sz="3600" dirty="0">
                <a:effectLst/>
              </a:rPr>
              <a:t>Canadian </a:t>
            </a:r>
            <a:r>
              <a:rPr lang="en-US" sz="3600" dirty="0" smtClean="0">
                <a:effectLst/>
              </a:rPr>
              <a:t>history</a:t>
            </a:r>
            <a:endParaRPr lang="en-US" sz="3600" dirty="0"/>
          </a:p>
        </p:txBody>
      </p:sp>
      <p:sp>
        <p:nvSpPr>
          <p:cNvPr id="3" name="Content Placeholder 2"/>
          <p:cNvSpPr>
            <a:spLocks noGrp="1"/>
          </p:cNvSpPr>
          <p:nvPr>
            <p:ph idx="1"/>
          </p:nvPr>
        </p:nvSpPr>
        <p:spPr/>
        <p:txBody>
          <a:bodyPr>
            <a:normAutofit/>
          </a:bodyPr>
          <a:lstStyle/>
          <a:p>
            <a:endParaRPr lang="en-US" dirty="0" smtClean="0">
              <a:effectLst/>
            </a:endParaRPr>
          </a:p>
        </p:txBody>
      </p:sp>
      <p:pic>
        <p:nvPicPr>
          <p:cNvPr id="4" name="Picture 3" descr="Picture 1.png"/>
          <p:cNvPicPr>
            <a:picLocks noChangeAspect="1"/>
          </p:cNvPicPr>
          <p:nvPr/>
        </p:nvPicPr>
        <p:blipFill>
          <a:blip r:embed="rId3"/>
          <a:stretch>
            <a:fillRect/>
          </a:stretch>
        </p:blipFill>
        <p:spPr>
          <a:xfrm>
            <a:off x="779463" y="2353449"/>
            <a:ext cx="7795160" cy="39440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405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Canadian History</a:t>
            </a:r>
            <a:endParaRPr lang="en-US" dirty="0"/>
          </a:p>
        </p:txBody>
      </p:sp>
      <p:pic>
        <p:nvPicPr>
          <p:cNvPr id="4" name="Content Placeholder 3" descr="Picture 2.png"/>
          <p:cNvPicPr>
            <a:picLocks noGrp="1" noChangeAspect="1"/>
          </p:cNvPicPr>
          <p:nvPr>
            <p:ph idx="1"/>
          </p:nvPr>
        </p:nvPicPr>
        <p:blipFill>
          <a:blip r:embed="rId3"/>
          <a:srcRect l="-15178" r="-15178"/>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life Outside of Work is </a:t>
            </a:r>
            <a:r>
              <a:rPr lang="en-US" dirty="0">
                <a:effectLst/>
              </a:rPr>
              <a:t>just as </a:t>
            </a:r>
            <a:r>
              <a:rPr lang="en-US" dirty="0" smtClean="0">
                <a:effectLst/>
              </a:rPr>
              <a:t>important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effectLst/>
              </a:rPr>
              <a:t>Was there </a:t>
            </a:r>
            <a:r>
              <a:rPr lang="en-US" dirty="0" smtClean="0">
                <a:effectLst/>
              </a:rPr>
              <a:t>“life outside of work”</a:t>
            </a:r>
            <a:r>
              <a:rPr lang="en-US" dirty="0" smtClean="0">
                <a:effectLst/>
              </a:rPr>
              <a:t>?</a:t>
            </a:r>
            <a:r>
              <a:rPr lang="en-US" dirty="0" smtClean="0">
                <a:effectLst/>
              </a:rPr>
              <a:t> </a:t>
            </a:r>
            <a:endParaRPr lang="en-US" dirty="0" smtClean="0">
              <a:effectLst/>
            </a:endParaRPr>
          </a:p>
          <a:p>
            <a:pPr marL="0" indent="0">
              <a:buNone/>
            </a:pPr>
            <a:r>
              <a:rPr lang="en-US" dirty="0" smtClean="0">
                <a:effectLst/>
              </a:rPr>
              <a:t>If </a:t>
            </a:r>
            <a:r>
              <a:rPr lang="en-US" dirty="0">
                <a:effectLst/>
              </a:rPr>
              <a:t>we want to find out the history of </a:t>
            </a:r>
            <a:r>
              <a:rPr lang="en-US" dirty="0" smtClean="0">
                <a:effectLst/>
              </a:rPr>
              <a:t>social and family </a:t>
            </a:r>
            <a:r>
              <a:rPr lang="en-US" dirty="0">
                <a:effectLst/>
              </a:rPr>
              <a:t>life we have to look to women’s </a:t>
            </a:r>
            <a:r>
              <a:rPr lang="en-US" dirty="0" smtClean="0">
                <a:effectLst/>
              </a:rPr>
              <a:t>history.</a:t>
            </a:r>
            <a:endParaRPr lang="en-US" dirty="0" smtClean="0">
              <a:effectLst/>
            </a:endParaRPr>
          </a:p>
          <a:p>
            <a:r>
              <a:rPr lang="en-US" i="1" dirty="0" smtClean="0">
                <a:effectLst/>
              </a:rPr>
              <a:t>Incorrigibl</a:t>
            </a:r>
            <a:r>
              <a:rPr lang="en-US" dirty="0" smtClean="0">
                <a:effectLst/>
              </a:rPr>
              <a:t>e </a:t>
            </a:r>
            <a:r>
              <a:rPr lang="en-US" dirty="0">
                <a:effectLst/>
              </a:rPr>
              <a:t>and </a:t>
            </a:r>
            <a:r>
              <a:rPr lang="en-US" i="1" dirty="0">
                <a:effectLst/>
              </a:rPr>
              <a:t>Concubine’s Children</a:t>
            </a:r>
            <a:r>
              <a:rPr lang="en-US" dirty="0">
                <a:effectLst/>
              </a:rPr>
              <a:t> </a:t>
            </a:r>
            <a:endParaRPr lang="en-US" dirty="0" smtClean="0">
              <a:effectLst/>
            </a:endParaRPr>
          </a:p>
          <a:p>
            <a:r>
              <a:rPr lang="en-US" b="1" i="1" dirty="0" smtClean="0">
                <a:hlinkClick r:id="rId3"/>
              </a:rPr>
              <a:t>CHINESE </a:t>
            </a:r>
            <a:r>
              <a:rPr lang="en-US" b="1" i="1" dirty="0">
                <a:hlinkClick r:id="rId3"/>
              </a:rPr>
              <a:t>CANADIAN WOMEN, 1923-1967: INSPIRATION-INNOVATION-INGENUITY</a:t>
            </a:r>
            <a:r>
              <a:rPr lang="en-US" dirty="0">
                <a:effectLst/>
                <a:hlinkClick r:id="rId3"/>
              </a:rPr>
              <a:t> </a:t>
            </a:r>
            <a:endParaRPr lang="en-US" dirty="0">
              <a:effectLst/>
            </a:endParaRPr>
          </a:p>
          <a:p>
            <a:pPr marL="0" indent="0" algn="ctr">
              <a:buNone/>
            </a:pPr>
            <a:r>
              <a:rPr lang="en-US" b="1" dirty="0">
                <a:effectLst/>
              </a:rPr>
              <a:t>I</a:t>
            </a:r>
            <a:r>
              <a:rPr lang="en-US" b="1" dirty="0" smtClean="0">
                <a:effectLst/>
              </a:rPr>
              <a:t>s it possible </a:t>
            </a:r>
            <a:r>
              <a:rPr lang="en-US" b="1" dirty="0">
                <a:effectLst/>
              </a:rPr>
              <a:t>to write a history of social and private life of </a:t>
            </a:r>
            <a:r>
              <a:rPr lang="en-US" b="1" dirty="0" smtClean="0">
                <a:effectLst/>
              </a:rPr>
              <a:t>men? </a:t>
            </a:r>
            <a:endParaRPr lang="en-US" b="1" dirty="0">
              <a:effectLst/>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047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effectLst/>
              </a:rPr>
              <a:t>C U L T U </a:t>
            </a:r>
            <a:r>
              <a:rPr lang="en-US" b="1" dirty="0">
                <a:effectLst/>
              </a:rPr>
              <a:t>R E </a:t>
            </a:r>
            <a:r>
              <a:rPr lang="en-US" b="1" dirty="0" smtClean="0">
                <a:effectLst/>
              </a:rPr>
              <a:t>  A </a:t>
            </a:r>
            <a:r>
              <a:rPr lang="en-US" b="1" dirty="0">
                <a:effectLst/>
              </a:rPr>
              <a:t>N </a:t>
            </a:r>
            <a:r>
              <a:rPr lang="en-US" b="1" dirty="0" smtClean="0">
                <a:effectLst/>
              </a:rPr>
              <a:t>D   </a:t>
            </a:r>
            <a:r>
              <a:rPr lang="en-US" b="1" dirty="0">
                <a:effectLst/>
              </a:rPr>
              <a:t>S T I G M A </a:t>
            </a:r>
            <a:endParaRPr lang="en-US" b="1" dirty="0" smtClean="0">
              <a:effectLst/>
            </a:endParaRPr>
          </a:p>
          <a:p>
            <a:pPr marL="0" indent="0">
              <a:buNone/>
            </a:pPr>
            <a:r>
              <a:rPr lang="en-US" b="1" dirty="0" smtClean="0">
                <a:effectLst/>
              </a:rPr>
              <a:t>Cultural </a:t>
            </a:r>
            <a:r>
              <a:rPr lang="en-US" b="1" dirty="0">
                <a:effectLst/>
              </a:rPr>
              <a:t>taboos</a:t>
            </a:r>
            <a:r>
              <a:rPr lang="en-US" dirty="0">
                <a:effectLst/>
              </a:rPr>
              <a:t>: </a:t>
            </a:r>
            <a:r>
              <a:rPr lang="en-US" dirty="0" smtClean="0">
                <a:effectLst/>
              </a:rPr>
              <a:t>do </a:t>
            </a:r>
            <a:r>
              <a:rPr lang="en-US" dirty="0">
                <a:effectLst/>
              </a:rPr>
              <a:t>not talk about personal matters, even things like </a:t>
            </a:r>
            <a:r>
              <a:rPr lang="en-US" dirty="0" smtClean="0">
                <a:effectLst/>
              </a:rPr>
              <a:t>returning </a:t>
            </a:r>
            <a:r>
              <a:rPr lang="en-US" dirty="0">
                <a:effectLst/>
              </a:rPr>
              <a:t>to China to find a </a:t>
            </a:r>
            <a:r>
              <a:rPr lang="en-US" dirty="0" smtClean="0">
                <a:effectLst/>
              </a:rPr>
              <a:t>wife.</a:t>
            </a:r>
            <a:endParaRPr lang="en-US" dirty="0">
              <a:effectLst/>
            </a:endParaRPr>
          </a:p>
          <a:p>
            <a:pPr marL="0" indent="0">
              <a:buNone/>
            </a:pPr>
            <a:r>
              <a:rPr lang="en-US" b="1" dirty="0">
                <a:effectLst/>
              </a:rPr>
              <a:t>Stigma</a:t>
            </a:r>
            <a:r>
              <a:rPr lang="en-US" dirty="0">
                <a:effectLst/>
              </a:rPr>
              <a:t>: </a:t>
            </a:r>
            <a:r>
              <a:rPr lang="en-US" dirty="0" smtClean="0">
                <a:effectLst/>
              </a:rPr>
              <a:t>with few </a:t>
            </a:r>
            <a:r>
              <a:rPr lang="en-US" dirty="0">
                <a:effectLst/>
              </a:rPr>
              <a:t>Chinese women </a:t>
            </a:r>
            <a:r>
              <a:rPr lang="en-US" dirty="0" smtClean="0">
                <a:effectLst/>
              </a:rPr>
              <a:t>living in Canada, sex </a:t>
            </a:r>
            <a:r>
              <a:rPr lang="en-US" dirty="0">
                <a:effectLst/>
              </a:rPr>
              <a:t>workers and “low” (poor and racially or ethnically stigmatized) women were the earliest partners of Chinese </a:t>
            </a:r>
            <a:r>
              <a:rPr lang="en-US" dirty="0" smtClean="0">
                <a:effectLst/>
              </a:rPr>
              <a:t>men.</a:t>
            </a:r>
          </a:p>
          <a:p>
            <a:pPr marL="0" indent="0">
              <a:buNone/>
            </a:pPr>
            <a:r>
              <a:rPr lang="en-US" dirty="0" err="1" smtClean="0">
                <a:effectLst/>
              </a:rPr>
              <a:t>homosocial</a:t>
            </a:r>
            <a:r>
              <a:rPr lang="en-US" dirty="0" smtClean="0">
                <a:effectLst/>
              </a:rPr>
              <a:t> </a:t>
            </a:r>
            <a:r>
              <a:rPr lang="en-US" dirty="0">
                <a:effectLst/>
              </a:rPr>
              <a:t>= homosexual? Another taboo, not just for the Chinese</a:t>
            </a:r>
            <a:r>
              <a:rPr lang="en-US" dirty="0" smtClean="0">
                <a:effectLst/>
              </a:rPr>
              <a:t>. </a:t>
            </a:r>
            <a:r>
              <a:rPr lang="en-US" dirty="0">
                <a:effectLst/>
              </a:rPr>
              <a:t>But how to find out about that?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646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Obstacles: Sources </a:t>
            </a:r>
            <a:endParaRPr lang="en-US" dirty="0"/>
          </a:p>
        </p:txBody>
      </p:sp>
      <p:pic>
        <p:nvPicPr>
          <p:cNvPr id="6" name="Content Placeholder 5" descr="1945 Hush White Girl Bewitched Craves Oriental Lovers.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77" t="7167" b="14231"/>
          <a:stretch/>
        </p:blipFill>
        <p:spPr>
          <a:xfrm>
            <a:off x="1127391" y="1345920"/>
            <a:ext cx="7235560" cy="569593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61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946 Hush Chinese Love &amp; Gambling Fascinate 'White' Women.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3962" y="0"/>
            <a:ext cx="6581839"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5003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460</TotalTime>
  <Words>2264</Words>
  <Application>Microsoft Macintosh PowerPoint</Application>
  <PresentationFormat>On-screen Show (4:3)</PresentationFormat>
  <Paragraphs>92</Paragraphs>
  <Slides>15</Slides>
  <Notes>10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Precedent</vt:lpstr>
      <vt:lpstr>Toronto’s Chinatown</vt:lpstr>
      <vt:lpstr>WHY History?</vt:lpstr>
      <vt:lpstr>RECENT PROJECTS</vt:lpstr>
      <vt:lpstr>Chinese Canadian history</vt:lpstr>
      <vt:lpstr>Chinese Canadian History</vt:lpstr>
      <vt:lpstr>life Outside of Work is just as important</vt:lpstr>
      <vt:lpstr>OBSTACLES</vt:lpstr>
      <vt:lpstr>Obstacles: Sources </vt:lpstr>
      <vt:lpstr>Slide 9</vt:lpstr>
      <vt:lpstr>Slide 10</vt:lpstr>
      <vt:lpstr>Interracial RelationSHips</vt:lpstr>
      <vt:lpstr>Why Help?</vt:lpstr>
      <vt:lpstr>How you can help</vt:lpstr>
      <vt:lpstr>How can We help?</vt:lpstr>
      <vt:lpstr>Save Chinatown!</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Toronto’s Chinatown</dc:title>
  <dc:creator>Elise Chenier</dc:creator>
  <cp:lastModifiedBy>Elise Chenier</cp:lastModifiedBy>
  <cp:revision>16</cp:revision>
  <dcterms:created xsi:type="dcterms:W3CDTF">2011-10-25T22:27:57Z</dcterms:created>
  <dcterms:modified xsi:type="dcterms:W3CDTF">2011-10-26T04:02:19Z</dcterms:modified>
</cp:coreProperties>
</file>